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51537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179768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40333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69921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60733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453712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D04F6B1-D210-470C-917F-88D991D9A011}" type="datetimeFigureOut">
              <a:rPr lang="ar-IQ" smtClean="0"/>
              <a:t>09/05/1441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102109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D04F6B1-D210-470C-917F-88D991D9A011}" type="datetimeFigureOut">
              <a:rPr lang="ar-IQ" smtClean="0"/>
              <a:t>09/05/1441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41828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04F6B1-D210-470C-917F-88D991D9A011}" type="datetimeFigureOut">
              <a:rPr lang="ar-IQ" smtClean="0"/>
              <a:t>09/05/1441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2136725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409732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91571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F941F4-1059-4AFC-BD54-022B977882BF}" type="slidenum">
              <a:rPr lang="ar-IQ" smtClean="0"/>
              <a:t>‹#›</a:t>
            </a:fld>
            <a:endParaRPr lang="ar-IQ"/>
          </a:p>
        </p:txBody>
      </p:sp>
    </p:spTree>
    <p:extLst>
      <p:ext uri="{BB962C8B-B14F-4D97-AF65-F5344CB8AC3E}">
        <p14:creationId xmlns:p14="http://schemas.microsoft.com/office/powerpoint/2010/main" val="196661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899592" y="548680"/>
            <a:ext cx="7560840" cy="590465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ar-SA" b="1" dirty="0">
                <a:solidFill>
                  <a:schemeClr val="tx1"/>
                </a:solidFill>
              </a:rPr>
              <a:t>جامعة ديالى</a:t>
            </a:r>
            <a:endParaRPr lang="en-US" b="1" dirty="0">
              <a:solidFill>
                <a:schemeClr val="tx1"/>
              </a:solidFill>
            </a:endParaRPr>
          </a:p>
          <a:p>
            <a:r>
              <a:rPr lang="ar-SA" b="1" dirty="0">
                <a:solidFill>
                  <a:schemeClr val="tx1"/>
                </a:solidFill>
              </a:rPr>
              <a:t> كلية الإدارة والاقتصاد</a:t>
            </a:r>
            <a:endParaRPr lang="en-US" b="1" dirty="0">
              <a:solidFill>
                <a:schemeClr val="tx1"/>
              </a:solidFill>
            </a:endParaRPr>
          </a:p>
          <a:p>
            <a:r>
              <a:rPr lang="ar-SA" dirty="0">
                <a:solidFill>
                  <a:schemeClr val="tx1"/>
                </a:solidFill>
              </a:rPr>
              <a:t>قسم الاقتصاد</a:t>
            </a:r>
            <a:endParaRPr lang="en-US" dirty="0">
              <a:solidFill>
                <a:schemeClr val="tx1"/>
              </a:solidFill>
            </a:endParaRPr>
          </a:p>
          <a:p>
            <a:r>
              <a:rPr lang="ar-SA" dirty="0">
                <a:solidFill>
                  <a:schemeClr val="tx1"/>
                </a:solidFill>
              </a:rPr>
              <a:t>  </a:t>
            </a:r>
            <a:endParaRPr lang="en-US" dirty="0">
              <a:solidFill>
                <a:schemeClr val="tx1"/>
              </a:solidFill>
            </a:endParaRPr>
          </a:p>
          <a:p>
            <a:r>
              <a:rPr lang="ar-SA" b="1" dirty="0">
                <a:solidFill>
                  <a:schemeClr val="tx1"/>
                </a:solidFill>
              </a:rPr>
              <a:t>محاضرات</a:t>
            </a:r>
            <a:endParaRPr lang="en-US" b="1" dirty="0">
              <a:solidFill>
                <a:schemeClr val="tx1"/>
              </a:solidFill>
            </a:endParaRPr>
          </a:p>
          <a:p>
            <a:r>
              <a:rPr lang="ar-SA" dirty="0">
                <a:solidFill>
                  <a:schemeClr val="tx1"/>
                </a:solidFill>
              </a:rPr>
              <a:t>   في الاقتصاد </a:t>
            </a:r>
            <a:r>
              <a:rPr lang="ar-IQ" dirty="0" smtClean="0">
                <a:solidFill>
                  <a:schemeClr val="tx1"/>
                </a:solidFill>
              </a:rPr>
              <a:t>الكلي</a:t>
            </a:r>
            <a:endParaRPr lang="ar-IQ" dirty="0">
              <a:solidFill>
                <a:schemeClr val="tx1"/>
              </a:solidFill>
            </a:endParaRPr>
          </a:p>
        </p:txBody>
      </p:sp>
    </p:spTree>
    <p:extLst>
      <p:ext uri="{BB962C8B-B14F-4D97-AF65-F5344CB8AC3E}">
        <p14:creationId xmlns:p14="http://schemas.microsoft.com/office/powerpoint/2010/main" val="170839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style>
          <a:lnRef idx="2">
            <a:schemeClr val="accent3">
              <a:shade val="50000"/>
            </a:schemeClr>
          </a:lnRef>
          <a:fillRef idx="1">
            <a:schemeClr val="accent3"/>
          </a:fillRef>
          <a:effectRef idx="0">
            <a:schemeClr val="accent3"/>
          </a:effectRef>
          <a:fontRef idx="minor">
            <a:schemeClr val="lt1"/>
          </a:fontRef>
        </p:style>
        <p:txBody>
          <a:bodyPr>
            <a:normAutofit fontScale="62500" lnSpcReduction="20000"/>
          </a:bodyPr>
          <a:lstStyle/>
          <a:p>
            <a:pPr marL="0" indent="0">
              <a:buNone/>
            </a:pPr>
            <a:r>
              <a:rPr lang="ar-SA" b="1" dirty="0">
                <a:solidFill>
                  <a:schemeClr val="tx1"/>
                </a:solidFill>
              </a:rPr>
              <a:t>التحليل الاقتصادي الجزئي والتحليل الاقتصادي الكلي:</a:t>
            </a:r>
            <a:endParaRPr lang="en-US" b="1" dirty="0">
              <a:solidFill>
                <a:schemeClr val="tx1"/>
              </a:solidFill>
            </a:endParaRPr>
          </a:p>
          <a:p>
            <a:pPr marL="0" indent="0">
              <a:buNone/>
            </a:pPr>
            <a:r>
              <a:rPr lang="ar-SA" dirty="0">
                <a:solidFill>
                  <a:schemeClr val="tx1"/>
                </a:solidFill>
              </a:rPr>
              <a:t>علم الاقتصاد </a:t>
            </a:r>
            <a:r>
              <a:rPr lang="en-US" dirty="0">
                <a:solidFill>
                  <a:schemeClr val="tx1"/>
                </a:solidFill>
              </a:rPr>
              <a:t>Economics</a:t>
            </a:r>
            <a:r>
              <a:rPr lang="ar-SA" dirty="0">
                <a:solidFill>
                  <a:schemeClr val="tx1"/>
                </a:solidFill>
              </a:rPr>
              <a:t> هو "العلم الاجتماعي الذي يهتم بكيفية استخدام المجتمع لموارده المحدودة لإشباع حاجاته الغير محدودة".  وينقسم التحليل الاقتصادي إلى فرعان رئيسيان هما : التحليل الاقتصادي الجزئي الذي قمنا بدراسته في مادة مبادئ الاقتصاد الجزئي</a:t>
            </a:r>
            <a:r>
              <a:rPr lang="en-US" dirty="0">
                <a:solidFill>
                  <a:schemeClr val="tx1"/>
                </a:solidFill>
              </a:rPr>
              <a:t>(101)</a:t>
            </a:r>
            <a:r>
              <a:rPr lang="ar-SA" dirty="0">
                <a:solidFill>
                  <a:schemeClr val="tx1"/>
                </a:solidFill>
              </a:rPr>
              <a:t>، والتحليل الاقتصادي الكلي الذي سيكون محل دراستنا في هذه المادة. الاقتصاد الجزئي </a:t>
            </a:r>
            <a:r>
              <a:rPr lang="en-US" dirty="0">
                <a:solidFill>
                  <a:schemeClr val="tx1"/>
                </a:solidFill>
              </a:rPr>
              <a:t>Micro-economics</a:t>
            </a:r>
            <a:r>
              <a:rPr lang="ar-SA" dirty="0">
                <a:solidFill>
                  <a:schemeClr val="tx1"/>
                </a:solidFill>
              </a:rPr>
              <a:t> يتعامل مع الوحدات الفردية في الاقتصاد، وهي عادة الفرد أو الأسرة </a:t>
            </a:r>
            <a:r>
              <a:rPr lang="en-US" dirty="0">
                <a:solidFill>
                  <a:schemeClr val="tx1"/>
                </a:solidFill>
              </a:rPr>
              <a:t>Household</a:t>
            </a:r>
            <a:r>
              <a:rPr lang="ar-SA" dirty="0">
                <a:solidFill>
                  <a:schemeClr val="tx1"/>
                </a:solidFill>
              </a:rPr>
              <a:t> و المنشأة </a:t>
            </a:r>
            <a:r>
              <a:rPr lang="en-US" dirty="0">
                <a:solidFill>
                  <a:schemeClr val="tx1"/>
                </a:solidFill>
              </a:rPr>
              <a:t>Firm</a:t>
            </a:r>
            <a:r>
              <a:rPr lang="ar-SA" dirty="0">
                <a:solidFill>
                  <a:schemeClr val="tx1"/>
                </a:solidFill>
              </a:rPr>
              <a:t>، حيث يركز على سلوك المستهلك و بالكيفية التي توزع بها الأسرة دخلها بالإنفاق على مختلف السلع و الخدمات.  كما يهتم الاقتصاد الجزئي بتحديد مستوى الإنتاج الذي يمكن المنشأة من تعظيم أرباحها. وعلى النقيض من ذلك نجد الاقتصاد الكلي يتناول دراسة المواضيع الاقتصادية ذات الحجم الكبير، فيتعامل مع الاقتصاد القومي في مجموعه متجاهلاً الوحدات الفردية، وكثير من المشاكل التي تواجهها. وبالتركيز على الاقتصاد القومي في مجمله، فإن الاقتصاد الكلي يهتم بالناتج الكلي للاقتصاد و المستوى العام للأسعار وليس بالناتج ومستوى الأسعار في كل منشأة على حدة. وهناك فرق أيضاً بين الاقتصاد الجزئي والكلي من حيث المنهجية، فالاقتصاد الجزئي يفترض بشكل عام أن الناتج الكلي والمستوى العام للأسعار محددان ومن ثم فهو يحاول شرح كيفية تحديد الناتج والأسعار للسلع كل على حدة. هذا ويفترض التحليل الكلي استقرار توزيع الناتج والأسعار النسبية، ويعامل الناتج الكلي والمستوى العام للأسعار كمتغيرين محاولاً شرح كيفية تحديدهما. وقد يصعب عملياً إدراك هذا الاختلاف بينهما حيث أن التغير في المتغيرات الجزئية قد يؤثر بقوة على المتغيرات الكلية والعكس بالعكس. فارتفاع سعر سلعة كالنفط مثلاً يؤثر بدون شك على النشاط الاقتصادي العالمي أو على الأقل النشاط الاقتصادي لدولة معينة، وعليه فإن المشكلة الجزئية تؤثر على الاقتصاد الكلي.</a:t>
            </a:r>
            <a:endParaRPr lang="en-US" b="1" dirty="0">
              <a:solidFill>
                <a:schemeClr val="tx1"/>
              </a:solidFill>
            </a:endParaRPr>
          </a:p>
          <a:p>
            <a:pPr marL="0" indent="0">
              <a:buNone/>
            </a:pPr>
            <a:endParaRPr lang="ar-IQ" dirty="0"/>
          </a:p>
        </p:txBody>
      </p:sp>
    </p:spTree>
    <p:extLst>
      <p:ext uri="{BB962C8B-B14F-4D97-AF65-F5344CB8AC3E}">
        <p14:creationId xmlns:p14="http://schemas.microsoft.com/office/powerpoint/2010/main" val="408504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style>
          <a:lnRef idx="2">
            <a:schemeClr val="accent3">
              <a:shade val="50000"/>
            </a:schemeClr>
          </a:lnRef>
          <a:fillRef idx="1">
            <a:schemeClr val="accent3"/>
          </a:fillRef>
          <a:effectRef idx="0">
            <a:schemeClr val="accent3"/>
          </a:effectRef>
          <a:fontRef idx="minor">
            <a:schemeClr val="lt1"/>
          </a:fontRef>
        </p:style>
        <p:txBody>
          <a:bodyPr>
            <a:normAutofit fontScale="47500" lnSpcReduction="20000"/>
          </a:bodyPr>
          <a:lstStyle/>
          <a:p>
            <a:pPr marL="0" indent="0">
              <a:buNone/>
            </a:pPr>
            <a:r>
              <a:rPr lang="ar-SA" b="1" dirty="0">
                <a:solidFill>
                  <a:schemeClr val="tx1"/>
                </a:solidFill>
              </a:rPr>
              <a:t>أهمية النظرية الاقتصادية الكلية:</a:t>
            </a:r>
            <a:endParaRPr lang="en-US" dirty="0">
              <a:solidFill>
                <a:schemeClr val="tx1"/>
              </a:solidFill>
            </a:endParaRPr>
          </a:p>
          <a:p>
            <a:pPr marL="0" indent="0">
              <a:buNone/>
            </a:pPr>
            <a:r>
              <a:rPr lang="ar-SA" dirty="0">
                <a:solidFill>
                  <a:schemeClr val="tx1"/>
                </a:solidFill>
              </a:rPr>
              <a:t>لم يحتل التحليل الكلي مكانته الحالية في النظرية الاقتصادية إلا منذ زمن قريب وفي منتصف هذا القرن بفضل الاقتصادي البريطاني "جون </a:t>
            </a:r>
            <a:r>
              <a:rPr lang="ar-SA" dirty="0" err="1">
                <a:solidFill>
                  <a:schemeClr val="tx1"/>
                </a:solidFill>
              </a:rPr>
              <a:t>مينـرد</a:t>
            </a:r>
            <a:r>
              <a:rPr lang="ar-SA" dirty="0">
                <a:solidFill>
                  <a:schemeClr val="tx1"/>
                </a:solidFill>
              </a:rPr>
              <a:t> </a:t>
            </a:r>
            <a:r>
              <a:rPr lang="ar-SA" dirty="0" err="1">
                <a:solidFill>
                  <a:schemeClr val="tx1"/>
                </a:solidFill>
              </a:rPr>
              <a:t>كينز</a:t>
            </a:r>
            <a:r>
              <a:rPr lang="ar-SA" dirty="0">
                <a:solidFill>
                  <a:schemeClr val="tx1"/>
                </a:solidFill>
              </a:rPr>
              <a:t>" </a:t>
            </a:r>
            <a:r>
              <a:rPr lang="en-US" dirty="0" err="1">
                <a:solidFill>
                  <a:schemeClr val="tx1"/>
                </a:solidFill>
              </a:rPr>
              <a:t>J.M.Keynes</a:t>
            </a:r>
            <a:r>
              <a:rPr lang="en-US" dirty="0">
                <a:solidFill>
                  <a:schemeClr val="tx1"/>
                </a:solidFill>
              </a:rPr>
              <a:t> (1883-1946)</a:t>
            </a:r>
            <a:r>
              <a:rPr lang="ar-SA" dirty="0">
                <a:solidFill>
                  <a:schemeClr val="tx1"/>
                </a:solidFill>
              </a:rPr>
              <a:t> لكن هذا لا يعني عدم وجود التفكير الكلي في المشكلات الاقتصادية قبل ذلك. اهتم التجاريون في القرن السابع عشر بتحقيق مصلحة الدولة وليس مصلحة الفرد أو الطبقات كل على حدة في داخل الدولة، كما نادوا بالتدخل الاقتصادي للدولة وعدم ثقتهم في قدرة النشاط الاقتصادي الفردي على تحقيق مصلحة الدولة بمفرده.  وفي عام 1758م جاء "فرانسوا كيناي" مؤسس أول مدرسة اقتصادية (مدرسة الطبيعيين)  وصاحب أول مؤلف اقتصادي يتناول دراسة الظواهر الاقتصادية الكلية في المجتمع (الجدول الاقتصادي </a:t>
            </a:r>
            <a:r>
              <a:rPr lang="en-US" dirty="0">
                <a:solidFill>
                  <a:schemeClr val="tx1"/>
                </a:solidFill>
              </a:rPr>
              <a:t>Economic Table</a:t>
            </a:r>
            <a:r>
              <a:rPr lang="ar-SA" dirty="0">
                <a:solidFill>
                  <a:schemeClr val="tx1"/>
                </a:solidFill>
              </a:rPr>
              <a:t> ) مؤكداً للعلاقات التبادلية بين القطاعات كوحدة مترابطة الأجزاء.  قدم بعد ذلك الاقتصادي الفرنسي "جان </a:t>
            </a:r>
            <a:r>
              <a:rPr lang="ar-SA" dirty="0" err="1">
                <a:solidFill>
                  <a:schemeClr val="tx1"/>
                </a:solidFill>
              </a:rPr>
              <a:t>باتست</a:t>
            </a:r>
            <a:r>
              <a:rPr lang="ar-SA" dirty="0">
                <a:solidFill>
                  <a:schemeClr val="tx1"/>
                </a:solidFill>
              </a:rPr>
              <a:t> </a:t>
            </a:r>
            <a:r>
              <a:rPr lang="ar-SA" dirty="0" err="1">
                <a:solidFill>
                  <a:schemeClr val="tx1"/>
                </a:solidFill>
              </a:rPr>
              <a:t>ساي</a:t>
            </a:r>
            <a:r>
              <a:rPr lang="ar-SA" dirty="0">
                <a:solidFill>
                  <a:schemeClr val="tx1"/>
                </a:solidFill>
              </a:rPr>
              <a:t>" أفكاراً متعلقة بالتحليل الكلي، والتي عرفت بقانون </a:t>
            </a:r>
            <a:r>
              <a:rPr lang="ar-SA" dirty="0" err="1">
                <a:solidFill>
                  <a:schemeClr val="tx1"/>
                </a:solidFill>
              </a:rPr>
              <a:t>ساي</a:t>
            </a:r>
            <a:r>
              <a:rPr lang="ar-SA" dirty="0">
                <a:solidFill>
                  <a:schemeClr val="tx1"/>
                </a:solidFill>
              </a:rPr>
              <a:t> </a:t>
            </a:r>
            <a:r>
              <a:rPr lang="en-US" dirty="0">
                <a:solidFill>
                  <a:schemeClr val="tx1"/>
                </a:solidFill>
              </a:rPr>
              <a:t>Say's Low</a:t>
            </a:r>
            <a:r>
              <a:rPr lang="ar-SA" dirty="0">
                <a:solidFill>
                  <a:schemeClr val="tx1"/>
                </a:solidFill>
              </a:rPr>
              <a:t> (النظرية التقليدية).</a:t>
            </a:r>
            <a:r>
              <a:rPr lang="ar-SA" b="1" dirty="0">
                <a:solidFill>
                  <a:schemeClr val="tx1"/>
                </a:solidFill>
              </a:rPr>
              <a:t> </a:t>
            </a:r>
            <a:r>
              <a:rPr lang="ar-SA" dirty="0">
                <a:solidFill>
                  <a:schemeClr val="tx1"/>
                </a:solidFill>
              </a:rPr>
              <a:t>أما عن "كارل ماركس" مؤسس الاشتراكية العلمية فكان صاحب أول محاولة لتناول مشكلات النظام الاقتصادي ككل، ولرسم صورة متكاملة عن الحياة الاقتصادية والعلاقات الكلية التي تشتمل عليها هذه الحياة (النظرية الاشتراكية العلمية). كانت نقطة الأساس والتحول نحو التحليل الاقتصادي الكلي المعروف لدينا في الوقت الحاضر هي عند نشر "</a:t>
            </a:r>
            <a:r>
              <a:rPr lang="ar-SA" dirty="0" err="1">
                <a:solidFill>
                  <a:schemeClr val="tx1"/>
                </a:solidFill>
              </a:rPr>
              <a:t>كينز</a:t>
            </a:r>
            <a:r>
              <a:rPr lang="ar-SA" dirty="0">
                <a:solidFill>
                  <a:schemeClr val="tx1"/>
                </a:solidFill>
              </a:rPr>
              <a:t>" لمؤلفه (النظرية العامة في التوظف والفائدة والنقود). ويعتبر موضوع الاقتصاد الكلي مهماً وممتعاً في نفس الوقت، إذ تخصص الصحف اليومية والمجلات والدوريات صفحات منها لطرح ومناقشة موضوعات الاقتصاد الكلي كتلك المتعلقة بالرفاهية الاقتصادية ومستوى الدخل والتوظف والبطالة وغيرها، وكذلك تعمل برامج الإذاعة والتلفاز. والسبب في ذلك أهمية موضوع الاقتصاد الكلي الذي يتناول مسائل تهم جميع أفراد المجتمع. وعلى ضوء الدراسات الاقتصادية تتحدد قدرة الأفراد على الاستهلاك و مدى استطاعتهم على تحسين أوضاعهم المعيشية، كما يتعرفون على تأثير ارتفاع مستوى الناتج القومي على الوضع الاقتصادي والأسعار والأجور، وأمور أخرى كثيرة. و بالتركيز على الاقتصاد القومي في مجموعه، فإنه يمكننا تلخيص الموضوعات التي يهتم بها الاقتصاد الكلي (محل دراستنا) في النقاط التالية:</a:t>
            </a:r>
            <a:endParaRPr lang="en-US" dirty="0">
              <a:solidFill>
                <a:schemeClr val="tx1"/>
              </a:solidFill>
            </a:endParaRPr>
          </a:p>
          <a:p>
            <a:pPr marL="0" lvl="0" indent="0">
              <a:buNone/>
            </a:pPr>
            <a:r>
              <a:rPr lang="ar-SA" dirty="0">
                <a:solidFill>
                  <a:schemeClr val="tx1"/>
                </a:solidFill>
              </a:rPr>
              <a:t>دراسة وتحليل المتغيرات الاقتصادية الكلية كالناتج الكلي في </a:t>
            </a:r>
            <a:r>
              <a:rPr lang="ar-SA" dirty="0" err="1">
                <a:solidFill>
                  <a:schemeClr val="tx1"/>
                </a:solidFill>
              </a:rPr>
              <a:t>الدولة،الدخل</a:t>
            </a:r>
            <a:r>
              <a:rPr lang="ar-SA" dirty="0">
                <a:solidFill>
                  <a:schemeClr val="tx1"/>
                </a:solidFill>
              </a:rPr>
              <a:t> القومي والعمالة، المستوى العام للأسعار والمستوى العام </a:t>
            </a:r>
            <a:r>
              <a:rPr lang="ar-SA" dirty="0" smtClean="0">
                <a:solidFill>
                  <a:schemeClr val="tx1"/>
                </a:solidFill>
              </a:rPr>
              <a:t>للأجور.</a:t>
            </a:r>
            <a:endParaRPr lang="en-US" dirty="0" smtClean="0">
              <a:solidFill>
                <a:schemeClr val="tx1"/>
              </a:solidFill>
            </a:endParaRPr>
          </a:p>
          <a:p>
            <a:pPr marL="0" lvl="0" indent="0">
              <a:buNone/>
            </a:pPr>
            <a:r>
              <a:rPr lang="ar-SA" dirty="0" smtClean="0">
                <a:solidFill>
                  <a:schemeClr val="tx1"/>
                </a:solidFill>
              </a:rPr>
              <a:t>يتناول الطلب الكلي في المجتمع والمتمثل في الإنفاق الكلي، ويتناول العرض الكلي والمتمثل في الناتج الكلي من السلع والخدمات، وبالتالي كيفية تحديد الدخل التوازني.</a:t>
            </a:r>
            <a:endParaRPr lang="en-US" dirty="0" smtClean="0">
              <a:solidFill>
                <a:schemeClr val="tx1"/>
              </a:solidFill>
            </a:endParaRPr>
          </a:p>
          <a:p>
            <a:pPr marL="0" lvl="0" indent="0">
              <a:buNone/>
            </a:pPr>
            <a:r>
              <a:rPr lang="ar-SA" dirty="0" smtClean="0">
                <a:solidFill>
                  <a:schemeClr val="tx1"/>
                </a:solidFill>
              </a:rPr>
              <a:t>تحليل </a:t>
            </a:r>
            <a:r>
              <a:rPr lang="ar-SA" dirty="0">
                <a:solidFill>
                  <a:schemeClr val="tx1"/>
                </a:solidFill>
              </a:rPr>
              <a:t>ودراسة المشكلات المتعلقة بالتضخم والبطالة ومحاولة تقديم الحلول الخاصة بها، كما يدرس المشاكل المتعلقة بالنمو الاقتصادي وميزان المدفوعات.</a:t>
            </a:r>
            <a:endParaRPr lang="en-US" dirty="0">
              <a:solidFill>
                <a:schemeClr val="tx1"/>
              </a:solidFill>
            </a:endParaRPr>
          </a:p>
          <a:p>
            <a:pPr marL="0" lvl="0" indent="0">
              <a:buNone/>
            </a:pPr>
            <a:r>
              <a:rPr lang="ar-SA" dirty="0">
                <a:solidFill>
                  <a:schemeClr val="tx1"/>
                </a:solidFill>
              </a:rPr>
              <a:t>دراسة دور الدولة في النشاط الاقتصادي عن طريق السياسات النقدية والمالية والمتعلقة بتحقيق الاستقرار الاقتصادي.</a:t>
            </a:r>
            <a:r>
              <a:rPr lang="ar-SA" b="1" dirty="0">
                <a:solidFill>
                  <a:schemeClr val="tx1"/>
                </a:solidFill>
              </a:rPr>
              <a:t> </a:t>
            </a:r>
            <a:endParaRPr lang="en-US" dirty="0">
              <a:solidFill>
                <a:schemeClr val="tx1"/>
              </a:solidFill>
            </a:endParaRPr>
          </a:p>
          <a:p>
            <a:pPr marL="0" indent="0">
              <a:buNone/>
            </a:pPr>
            <a:endParaRPr lang="ar-IQ" dirty="0">
              <a:solidFill>
                <a:schemeClr val="tx1"/>
              </a:solidFill>
            </a:endParaRPr>
          </a:p>
        </p:txBody>
      </p:sp>
    </p:spTree>
    <p:extLst>
      <p:ext uri="{BB962C8B-B14F-4D97-AF65-F5344CB8AC3E}">
        <p14:creationId xmlns:p14="http://schemas.microsoft.com/office/powerpoint/2010/main" val="348415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style>
          <a:lnRef idx="2">
            <a:schemeClr val="accent3">
              <a:shade val="50000"/>
            </a:schemeClr>
          </a:lnRef>
          <a:fillRef idx="1">
            <a:schemeClr val="accent3"/>
          </a:fillRef>
          <a:effectRef idx="0">
            <a:schemeClr val="accent3"/>
          </a:effectRef>
          <a:fontRef idx="minor">
            <a:schemeClr val="lt1"/>
          </a:fontRef>
        </p:style>
        <p:txBody>
          <a:bodyPr>
            <a:normAutofit fontScale="47500" lnSpcReduction="20000"/>
          </a:bodyPr>
          <a:lstStyle/>
          <a:p>
            <a:pPr marL="0" indent="0" algn="justLow">
              <a:lnSpc>
                <a:spcPct val="150000"/>
              </a:lnSpc>
              <a:buNone/>
            </a:pPr>
            <a:r>
              <a:rPr lang="ar-SA" b="1" dirty="0" smtClean="0">
                <a:solidFill>
                  <a:schemeClr val="tx1"/>
                </a:solidFill>
                <a:latin typeface="Simplified Arabic"/>
                <a:ea typeface="Times New Roman"/>
                <a:cs typeface="Simplified Arabic"/>
              </a:rPr>
              <a:t>النظرية الاقتصادية و السياسة الاقتصادية:</a:t>
            </a:r>
            <a:endParaRPr lang="en-US" sz="1800" b="1" u="sng" dirty="0" smtClean="0">
              <a:solidFill>
                <a:schemeClr val="tx1"/>
              </a:solidFill>
              <a:latin typeface="Times New Roman"/>
              <a:ea typeface="Times New Roman"/>
              <a:cs typeface="Simplified Arabic"/>
            </a:endParaRPr>
          </a:p>
          <a:p>
            <a:pPr marL="0" indent="0" algn="justLow">
              <a:lnSpc>
                <a:spcPct val="150000"/>
              </a:lnSpc>
              <a:buNone/>
            </a:pPr>
            <a:r>
              <a:rPr lang="ar-SA" dirty="0" smtClean="0">
                <a:solidFill>
                  <a:schemeClr val="tx1"/>
                </a:solidFill>
                <a:latin typeface="Simplified Arabic"/>
                <a:ea typeface="Times New Roman"/>
                <a:cs typeface="Simplified Arabic"/>
              </a:rPr>
              <a:t>النظرية </a:t>
            </a:r>
            <a:r>
              <a:rPr lang="ar-SA" dirty="0">
                <a:solidFill>
                  <a:schemeClr val="tx1"/>
                </a:solidFill>
                <a:latin typeface="Simplified Arabic"/>
                <a:ea typeface="Times New Roman"/>
                <a:cs typeface="Simplified Arabic"/>
              </a:rPr>
              <a:t>الاقتصادية </a:t>
            </a:r>
            <a:r>
              <a:rPr lang="en-US" dirty="0">
                <a:solidFill>
                  <a:schemeClr val="tx1"/>
                </a:solidFill>
                <a:latin typeface="Simplified Arabic"/>
                <a:ea typeface="Times New Roman"/>
                <a:cs typeface="Simplified Arabic"/>
              </a:rPr>
              <a:t>Economic Theory</a:t>
            </a:r>
            <a:r>
              <a:rPr lang="ar-SA" dirty="0">
                <a:solidFill>
                  <a:schemeClr val="tx1"/>
                </a:solidFill>
                <a:latin typeface="Simplified Arabic"/>
                <a:ea typeface="Times New Roman"/>
                <a:cs typeface="Simplified Arabic"/>
              </a:rPr>
              <a:t> هي مجموعة النظريات الخاصة بشرح سلوك الظواهر الاقتصادية المختلفة. وتعرف بأنها "هي التي تضع القواعد و المبادئ الاقتصادية و التي تكون بمثابة مرشد في اتخاذ القرارات في ظل مجموعة من الظروف".  فهناك الكثير من الظواهر الاقتصادية التي يمكن أن نشاهدها والتي تجعلنا نتساءل عنها وعن العلاقة التي نجدها بين شيئين أو أكثر فيها.  وترتبط تلك الظواهر مع بعضها بعلاقات متشابكة ينبغي اكتشافها والتعرف على حركتها وكيفية التأثير فيها، ويكون ذلك من خلال النظرية. والنظرية الاقتصادية تتكون كأي نظرية علمية من:-</a:t>
            </a:r>
            <a:endParaRPr lang="en-US" sz="1800" b="1" u="sng" dirty="0">
              <a:solidFill>
                <a:schemeClr val="tx1"/>
              </a:solidFill>
              <a:latin typeface="Times New Roman"/>
              <a:ea typeface="Times New Roman"/>
              <a:cs typeface="Simplified Arabic"/>
            </a:endParaRPr>
          </a:p>
          <a:p>
            <a:pPr marL="0" indent="0" algn="justLow">
              <a:lnSpc>
                <a:spcPct val="150000"/>
              </a:lnSpc>
              <a:buNone/>
            </a:pPr>
            <a:r>
              <a:rPr lang="ar-SA" dirty="0" smtClean="0">
                <a:solidFill>
                  <a:schemeClr val="tx1"/>
                </a:solidFill>
                <a:latin typeface="Simplified Arabic"/>
                <a:ea typeface="Times New Roman"/>
                <a:cs typeface="Simplified Arabic"/>
              </a:rPr>
              <a:t>أولاً- مجموعة من التعاريف </a:t>
            </a:r>
            <a:r>
              <a:rPr lang="en-US" dirty="0" smtClean="0">
                <a:solidFill>
                  <a:schemeClr val="tx1"/>
                </a:solidFill>
                <a:latin typeface="Simplified Arabic"/>
                <a:ea typeface="Times New Roman"/>
                <a:cs typeface="Simplified Arabic"/>
              </a:rPr>
              <a:t>Definitions</a:t>
            </a:r>
            <a:r>
              <a:rPr lang="ar-SA" dirty="0" smtClean="0">
                <a:solidFill>
                  <a:schemeClr val="tx1"/>
                </a:solidFill>
                <a:latin typeface="Simplified Arabic"/>
                <a:ea typeface="Times New Roman"/>
                <a:cs typeface="Simplified Arabic"/>
              </a:rPr>
              <a:t> التي توضح المقصود من التعبيرات والمفاهيم المختلفة المستخدمة.</a:t>
            </a:r>
            <a:endParaRPr lang="en-US" sz="1800" b="1" u="sng" dirty="0" smtClean="0">
              <a:solidFill>
                <a:schemeClr val="tx1"/>
              </a:solidFill>
              <a:latin typeface="Times New Roman"/>
              <a:ea typeface="Times New Roman"/>
              <a:cs typeface="Simplified Arabic"/>
            </a:endParaRPr>
          </a:p>
          <a:p>
            <a:pPr marL="0" indent="0" algn="justLow">
              <a:lnSpc>
                <a:spcPct val="150000"/>
              </a:lnSpc>
              <a:buNone/>
            </a:pPr>
            <a:r>
              <a:rPr lang="ar-SA" dirty="0" smtClean="0">
                <a:solidFill>
                  <a:schemeClr val="tx1"/>
                </a:solidFill>
                <a:latin typeface="Simplified Arabic"/>
                <a:ea typeface="Times New Roman"/>
                <a:cs typeface="Simplified Arabic"/>
              </a:rPr>
              <a:t>ثانياً- </a:t>
            </a:r>
            <a:r>
              <a:rPr lang="ar-SA" dirty="0">
                <a:solidFill>
                  <a:schemeClr val="tx1"/>
                </a:solidFill>
                <a:latin typeface="Simplified Arabic"/>
                <a:ea typeface="Times New Roman"/>
                <a:cs typeface="Simplified Arabic"/>
              </a:rPr>
              <a:t>مجموعة من الفروض الشرطية </a:t>
            </a:r>
            <a:r>
              <a:rPr lang="en-US" dirty="0">
                <a:solidFill>
                  <a:schemeClr val="tx1"/>
                </a:solidFill>
                <a:latin typeface="Simplified Arabic"/>
                <a:ea typeface="Times New Roman"/>
                <a:cs typeface="Simplified Arabic"/>
              </a:rPr>
              <a:t>Assumptions</a:t>
            </a:r>
            <a:r>
              <a:rPr lang="ar-SA" dirty="0">
                <a:solidFill>
                  <a:schemeClr val="tx1"/>
                </a:solidFill>
                <a:latin typeface="Simplified Arabic"/>
                <a:ea typeface="Times New Roman"/>
                <a:cs typeface="Simplified Arabic"/>
              </a:rPr>
              <a:t> والتي تحدد الظروف التي لابد من توافرها حتى تنطبق النظرية. </a:t>
            </a:r>
            <a:endParaRPr lang="en-US" sz="1800" b="1" u="sng" dirty="0">
              <a:solidFill>
                <a:schemeClr val="tx1"/>
              </a:solidFill>
              <a:latin typeface="Times New Roman"/>
              <a:ea typeface="Times New Roman"/>
              <a:cs typeface="Simplified Arabic"/>
            </a:endParaRPr>
          </a:p>
          <a:p>
            <a:pPr marL="0" indent="0" algn="justLow">
              <a:lnSpc>
                <a:spcPct val="150000"/>
              </a:lnSpc>
              <a:buNone/>
            </a:pPr>
            <a:r>
              <a:rPr lang="ar-SA" dirty="0">
                <a:solidFill>
                  <a:schemeClr val="tx1"/>
                </a:solidFill>
                <a:latin typeface="Simplified Arabic"/>
                <a:ea typeface="Times New Roman"/>
                <a:cs typeface="Simplified Arabic"/>
              </a:rPr>
              <a:t>ثالثاً- واحد أو أكثر من الفروض الاحتمالية </a:t>
            </a:r>
            <a:r>
              <a:rPr lang="en-US" dirty="0">
                <a:solidFill>
                  <a:schemeClr val="tx1"/>
                </a:solidFill>
                <a:latin typeface="Simplified Arabic"/>
                <a:ea typeface="Times New Roman"/>
                <a:cs typeface="Simplified Arabic"/>
              </a:rPr>
              <a:t>Hypotheses</a:t>
            </a:r>
            <a:r>
              <a:rPr lang="ar-SA" dirty="0">
                <a:solidFill>
                  <a:schemeClr val="tx1"/>
                </a:solidFill>
                <a:latin typeface="Simplified Arabic"/>
                <a:ea typeface="Times New Roman"/>
                <a:cs typeface="Simplified Arabic"/>
              </a:rPr>
              <a:t> عن كيفية سلوك بعض الظواهر.  ولكي تكتمل النظرية فلابد من اختبار هذه الفروض لمعرفة فيما إذا كان هناك من المشاهدات ما يؤيد الفروض لكي يتم قبول النظرية، و إن لم يكن ترفض النظرية. أما السياسة الاقتصادية فهي </a:t>
            </a:r>
            <a:r>
              <a:rPr lang="en-US" dirty="0">
                <a:solidFill>
                  <a:schemeClr val="tx1"/>
                </a:solidFill>
                <a:latin typeface="Simplified Arabic"/>
                <a:ea typeface="Times New Roman"/>
                <a:cs typeface="Simplified Arabic"/>
              </a:rPr>
              <a:t>Economic Policy</a:t>
            </a:r>
            <a:r>
              <a:rPr lang="ar-SA" dirty="0">
                <a:solidFill>
                  <a:schemeClr val="tx1"/>
                </a:solidFill>
                <a:latin typeface="Simplified Arabic"/>
                <a:ea typeface="Times New Roman"/>
                <a:cs typeface="Simplified Arabic"/>
              </a:rPr>
              <a:t> "اتخاذ قرارات معينة في ظل ظروف معينة". ولو أنه من المستحسن أن تتبع سياستنا الاقتصادية النظرية </a:t>
            </a:r>
            <a:r>
              <a:rPr lang="ar-SA" dirty="0" err="1">
                <a:solidFill>
                  <a:schemeClr val="tx1"/>
                </a:solidFill>
                <a:latin typeface="Simplified Arabic"/>
                <a:ea typeface="Times New Roman"/>
                <a:cs typeface="Simplified Arabic"/>
              </a:rPr>
              <a:t>الاقتصادية،إلا</a:t>
            </a:r>
            <a:r>
              <a:rPr lang="ar-SA" dirty="0">
                <a:solidFill>
                  <a:schemeClr val="tx1"/>
                </a:solidFill>
                <a:latin typeface="Simplified Arabic"/>
                <a:ea typeface="Times New Roman"/>
                <a:cs typeface="Simplified Arabic"/>
              </a:rPr>
              <a:t> أنه كثيراً ما تعدل السياسة الاقتصادية بواسطة السياسات الاجتماعية أو الحربية أو الظروف و الأحداث السياسية. فقد ترى النظرية الاقتصادية وجوب الأخذ بمبدأ الحرية التجارية و إلغاء القيود على المبادلات الدولية، و لكن نظراً لضغوط سياسية معينة تتبع الحكومة سياسة اقتصادية من شأنها زيادة القيود المفروضة على التجارة الخارجية.</a:t>
            </a:r>
            <a:endParaRPr lang="en-US" sz="1800" dirty="0">
              <a:solidFill>
                <a:schemeClr val="tx1"/>
              </a:solidFill>
              <a:latin typeface="Times New Roman"/>
              <a:ea typeface="Times New Roman"/>
              <a:cs typeface="Simplified Arabic"/>
            </a:endParaRPr>
          </a:p>
          <a:p>
            <a:pPr marL="0" indent="0">
              <a:buNone/>
            </a:pPr>
            <a:endParaRPr lang="ar-IQ" dirty="0"/>
          </a:p>
        </p:txBody>
      </p:sp>
    </p:spTree>
    <p:extLst>
      <p:ext uri="{BB962C8B-B14F-4D97-AF65-F5344CB8AC3E}">
        <p14:creationId xmlns:p14="http://schemas.microsoft.com/office/powerpoint/2010/main" val="247962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32656"/>
            <a:ext cx="8229600" cy="5793507"/>
          </a:xfrm>
        </p:spPr>
        <p:style>
          <a:lnRef idx="2">
            <a:schemeClr val="accent3">
              <a:shade val="50000"/>
            </a:schemeClr>
          </a:lnRef>
          <a:fillRef idx="1">
            <a:schemeClr val="accent3"/>
          </a:fillRef>
          <a:effectRef idx="0">
            <a:schemeClr val="accent3"/>
          </a:effectRef>
          <a:fontRef idx="minor">
            <a:schemeClr val="lt1"/>
          </a:fontRef>
        </p:style>
        <p:txBody>
          <a:bodyPr/>
          <a:lstStyle/>
          <a:p>
            <a:pPr marL="0" indent="0">
              <a:buNone/>
            </a:pPr>
            <a:r>
              <a:rPr lang="ar-SA" b="1" dirty="0">
                <a:solidFill>
                  <a:schemeClr val="tx1"/>
                </a:solidFill>
              </a:rPr>
              <a:t>ما هي أهداف السياسة الاقتصادية؟</a:t>
            </a:r>
            <a:endParaRPr lang="en-US" dirty="0">
              <a:solidFill>
                <a:schemeClr val="tx1"/>
              </a:solidFill>
            </a:endParaRPr>
          </a:p>
          <a:p>
            <a:pPr marL="0" indent="0">
              <a:buNone/>
            </a:pPr>
            <a:r>
              <a:rPr lang="ar-SA" dirty="0" smtClean="0">
                <a:solidFill>
                  <a:schemeClr val="tx1"/>
                </a:solidFill>
              </a:rPr>
              <a:t>يذكر </a:t>
            </a:r>
            <a:r>
              <a:rPr lang="ar-SA" dirty="0">
                <a:solidFill>
                  <a:schemeClr val="tx1"/>
                </a:solidFill>
              </a:rPr>
              <a:t>الاقتصاديون غالباً أن هناك أربعة أهداف أساسية للسياسة الاقتصادية، تتمثل في التالي</a:t>
            </a:r>
            <a:r>
              <a:rPr lang="ar-SA" dirty="0" smtClean="0">
                <a:solidFill>
                  <a:schemeClr val="tx1"/>
                </a:solidFill>
              </a:rPr>
              <a:t>:</a:t>
            </a:r>
            <a:endParaRPr lang="ar-IQ" dirty="0" smtClean="0">
              <a:solidFill>
                <a:schemeClr val="tx1"/>
              </a:solidFill>
            </a:endParaRPr>
          </a:p>
          <a:p>
            <a:pPr marL="0" indent="0" algn="ctr">
              <a:buNone/>
            </a:pPr>
            <a:r>
              <a:rPr lang="ar-SA" dirty="0" smtClean="0">
                <a:solidFill>
                  <a:schemeClr val="tx1"/>
                </a:solidFill>
              </a:rPr>
              <a:t> </a:t>
            </a:r>
            <a:endParaRPr lang="en-US" dirty="0">
              <a:solidFill>
                <a:schemeClr val="tx1"/>
              </a:solidFill>
            </a:endParaRPr>
          </a:p>
          <a:p>
            <a:pPr marL="0" indent="0" algn="ctr">
              <a:buNone/>
            </a:pPr>
            <a:r>
              <a:rPr lang="ar-SA" dirty="0">
                <a:solidFill>
                  <a:schemeClr val="tx1"/>
                </a:solidFill>
              </a:rPr>
              <a:t>   1- العمالة الكاملة.            2- استقرار الأسعار.  </a:t>
            </a:r>
            <a:endParaRPr lang="en-US" dirty="0">
              <a:solidFill>
                <a:schemeClr val="tx1"/>
              </a:solidFill>
            </a:endParaRPr>
          </a:p>
          <a:p>
            <a:pPr marL="0" indent="0" algn="ctr">
              <a:buNone/>
            </a:pPr>
            <a:r>
              <a:rPr lang="ar-SA" dirty="0">
                <a:solidFill>
                  <a:schemeClr val="tx1"/>
                </a:solidFill>
              </a:rPr>
              <a:t> 3- النمو الاقتصادي.         4- التوازن الخارجي.</a:t>
            </a:r>
            <a:endParaRPr lang="en-US" dirty="0">
              <a:solidFill>
                <a:schemeClr val="tx1"/>
              </a:solidFill>
            </a:endParaRPr>
          </a:p>
          <a:p>
            <a:pPr marL="0" indent="0" algn="ctr">
              <a:buNone/>
            </a:pPr>
            <a:endParaRPr lang="ar-IQ" dirty="0">
              <a:solidFill>
                <a:schemeClr val="tx1"/>
              </a:solidFill>
            </a:endParaRPr>
          </a:p>
        </p:txBody>
      </p:sp>
    </p:spTree>
    <p:extLst>
      <p:ext uri="{BB962C8B-B14F-4D97-AF65-F5344CB8AC3E}">
        <p14:creationId xmlns:p14="http://schemas.microsoft.com/office/powerpoint/2010/main" val="22067792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TotalTime>
  <Words>994</Words>
  <Application>Microsoft Office PowerPoint</Application>
  <PresentationFormat>عرض على الشاشة (3:4)‏</PresentationFormat>
  <Paragraphs>24</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Ahmed</dc:creator>
  <cp:lastModifiedBy>Ahmed</cp:lastModifiedBy>
  <cp:revision>3</cp:revision>
  <dcterms:created xsi:type="dcterms:W3CDTF">2020-01-04T09:30:31Z</dcterms:created>
  <dcterms:modified xsi:type="dcterms:W3CDTF">2020-01-04T10:10:51Z</dcterms:modified>
</cp:coreProperties>
</file>